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725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1B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332720" y="-1463040"/>
            <a:ext cx="3291840" cy="3291840"/>
          </a:xfrm>
          <a:prstGeom prst="ellipse">
            <a:avLst/>
          </a:prstGeom>
          <a:solidFill>
            <a:srgbClr val="162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-1097280" y="5120640"/>
            <a:ext cx="2926080" cy="2926080"/>
          </a:xfrm>
          <a:prstGeom prst="ellipse">
            <a:avLst/>
          </a:prstGeom>
          <a:solidFill>
            <a:srgbClr val="162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100584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1DB584"/>
                </a:solidFill>
                <a:latin typeface="Calibri"/>
              </a:rPr>
              <a:t>МЕДИА-КИТ ДЛЯ РЕКЛАМОДАТЕЛЕЙ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783080"/>
            <a:ext cx="10607040" cy="2011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600" b="1">
                <a:solidFill>
                  <a:srgbClr val="FFFFFF"/>
                </a:solidFill>
                <a:latin typeface="Cambria"/>
              </a:rPr>
              <a:t>Реклама на наборах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4600" b="1">
                <a:solidFill>
                  <a:srgbClr val="1DB584"/>
                </a:solidFill>
                <a:latin typeface="Cambria"/>
              </a:rPr>
              <a:t>электронных компонентов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611880"/>
            <a:ext cx="96012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0">
                <a:solidFill>
                  <a:srgbClr val="C7D3DF"/>
                </a:solidFill>
                <a:latin typeface="Calibri"/>
              </a:rPr>
              <a:t>Ваш адрес и контакты — в руках инженеров и радиолюбителей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4709160"/>
            <a:ext cx="10515600" cy="1051560"/>
          </a:xfrm>
          <a:prstGeom prst="roundRect">
            <a:avLst>
              <a:gd name="adj" fmla="val 8000"/>
            </a:avLst>
          </a:prstGeom>
          <a:solidFill>
            <a:srgbClr val="162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43000" y="4864608"/>
            <a:ext cx="237744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800" b="1">
                <a:solidFill>
                  <a:srgbClr val="1DB584"/>
                </a:solidFill>
                <a:latin typeface="Cambria"/>
              </a:rPr>
              <a:t>≈1000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66160" y="4892040"/>
            <a:ext cx="7498079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0">
                <a:solidFill>
                  <a:srgbClr val="FFFFFF"/>
                </a:solidFill>
                <a:latin typeface="Calibri"/>
              </a:rPr>
              <a:t>наборов доходят до целевых покупателей каждый год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6035040"/>
            <a:ext cx="105156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>
                <a:solidFill>
                  <a:srgbClr val="9FADBD"/>
                </a:solidFill>
                <a:latin typeface="Calibri"/>
              </a:rPr>
              <a:t>По вопросам размещения рекламы: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6327648"/>
            <a:ext cx="10515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>
                <a:solidFill>
                  <a:srgbClr val="1DB584"/>
                </a:solidFill>
                <a:latin typeface="Calibri"/>
              </a:rPr>
              <a:t>ilja78@commarketru.com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>
                <a:solidFill>
                  <a:srgbClr val="1E2933"/>
                </a:solidFill>
                <a:latin typeface="Cambria"/>
              </a:rPr>
              <a:t>Каждый набор — ваш рекламный носитель</a:t>
            </a:r>
          </a:p>
        </p:txBody>
      </p:sp>
      <p:sp>
        <p:nvSpPr>
          <p:cNvPr id="4" name="Oval 3"/>
          <p:cNvSpPr/>
          <p:nvPr/>
        </p:nvSpPr>
        <p:spPr>
          <a:xfrm>
            <a:off x="868680" y="1472184"/>
            <a:ext cx="146304" cy="146304"/>
          </a:xfrm>
          <a:prstGeom prst="ellipse">
            <a:avLst/>
          </a:prstGeom>
          <a:solidFill>
            <a:srgbClr val="1DB5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234440" y="1417320"/>
            <a:ext cx="507492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0">
                <a:solidFill>
                  <a:srgbClr val="1E2933"/>
                </a:solidFill>
                <a:latin typeface="Calibri"/>
              </a:rPr>
              <a:t>Мы продаём наборы электронных компонентов на Ozon и ЧиД.</a:t>
            </a:r>
          </a:p>
        </p:txBody>
      </p:sp>
      <p:sp>
        <p:nvSpPr>
          <p:cNvPr id="6" name="Oval 5"/>
          <p:cNvSpPr/>
          <p:nvPr/>
        </p:nvSpPr>
        <p:spPr>
          <a:xfrm>
            <a:off x="868680" y="2313432"/>
            <a:ext cx="146304" cy="146304"/>
          </a:xfrm>
          <a:prstGeom prst="ellipse">
            <a:avLst/>
          </a:prstGeom>
          <a:solidFill>
            <a:srgbClr val="1DB5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234440" y="2258568"/>
            <a:ext cx="507492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0">
                <a:solidFill>
                  <a:srgbClr val="1E2933"/>
                </a:solidFill>
                <a:latin typeface="Calibri"/>
              </a:rPr>
              <a:t>Внутри каждого набора — вкладыш с вашим адресом и контактами.</a:t>
            </a:r>
          </a:p>
        </p:txBody>
      </p:sp>
      <p:sp>
        <p:nvSpPr>
          <p:cNvPr id="8" name="Oval 7"/>
          <p:cNvSpPr/>
          <p:nvPr/>
        </p:nvSpPr>
        <p:spPr>
          <a:xfrm>
            <a:off x="868680" y="3154680"/>
            <a:ext cx="146304" cy="146304"/>
          </a:xfrm>
          <a:prstGeom prst="ellipse">
            <a:avLst/>
          </a:prstGeom>
          <a:solidFill>
            <a:srgbClr val="1DB5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234440" y="3099816"/>
            <a:ext cx="507492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0">
                <a:solidFill>
                  <a:srgbClr val="1E2933"/>
                </a:solidFill>
                <a:latin typeface="Calibri"/>
              </a:rPr>
              <a:t>Покупатель уже заинтересован в электронике — реклама попадает точно в цель.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086600" y="1371600"/>
            <a:ext cx="4206240" cy="2606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7406640" y="1664208"/>
            <a:ext cx="3566159" cy="914400"/>
          </a:xfrm>
          <a:prstGeom prst="roundRect">
            <a:avLst>
              <a:gd name="adj" fmla="val 8000"/>
            </a:avLst>
          </a:prstGeom>
          <a:solidFill>
            <a:srgbClr val="EC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406640" y="1664208"/>
            <a:ext cx="3566159" cy="914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158A64"/>
                </a:solidFill>
                <a:latin typeface="Calibri"/>
              </a:rPr>
              <a:t>НАБОР КОМПОНЕНТОВ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06640" y="2697480"/>
            <a:ext cx="3566159" cy="960120"/>
          </a:xfrm>
          <a:prstGeom prst="roundRect">
            <a:avLst>
              <a:gd name="adj" fmla="val 8000"/>
            </a:avLst>
          </a:prstGeom>
          <a:solidFill>
            <a:srgbClr val="FDF3DF"/>
          </a:solidFill>
          <a:ln w="12700">
            <a:solidFill>
              <a:srgbClr val="F5A6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543800" y="2743200"/>
            <a:ext cx="3291839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>
                <a:solidFill>
                  <a:srgbClr val="B57610"/>
                </a:solidFill>
                <a:latin typeface="Calibri"/>
              </a:rPr>
              <a:t>ВАШ АДРЕС И КОНТАКТЫ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6B7785"/>
                </a:solidFill>
                <a:latin typeface="Calibri"/>
              </a:rPr>
              <a:t>сайт · телефон · e-mail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2307" y="4617720"/>
            <a:ext cx="342900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24915" y="4773168"/>
            <a:ext cx="28803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1DB584"/>
                </a:solidFill>
                <a:latin typeface="Cambria"/>
              </a:rPr>
              <a:t>≈1000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3203" y="5321808"/>
            <a:ext cx="2843784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>
                <a:solidFill>
                  <a:srgbClr val="1E2933"/>
                </a:solidFill>
                <a:latin typeface="Calibri"/>
              </a:rPr>
              <a:t>наборов в год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1347" y="4617720"/>
            <a:ext cx="342900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673955" y="4773168"/>
            <a:ext cx="28803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1DB584"/>
                </a:solidFill>
                <a:latin typeface="Cambria"/>
              </a:rPr>
              <a:t>Целевая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92243" y="5321808"/>
            <a:ext cx="2843784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>
                <a:solidFill>
                  <a:srgbClr val="1E2933"/>
                </a:solidFill>
                <a:latin typeface="Calibri"/>
              </a:rPr>
              <a:t>аудитория: инженеры и радиолюбители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30387" y="4617720"/>
            <a:ext cx="342900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422995" y="4773168"/>
            <a:ext cx="28803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F5A623"/>
                </a:solidFill>
                <a:latin typeface="Cambria"/>
              </a:rPr>
              <a:t>Год+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41283" y="5321808"/>
            <a:ext cx="2843784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>
                <a:solidFill>
                  <a:srgbClr val="1E2933"/>
                </a:solidFill>
                <a:latin typeface="Calibri"/>
              </a:rPr>
              <a:t>живёт на рабочем столе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109728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>
                <a:solidFill>
                  <a:srgbClr val="1E2933"/>
                </a:solidFill>
                <a:latin typeface="Cambria"/>
              </a:rPr>
              <a:t>Примеры наборов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611880" y="1298448"/>
            <a:ext cx="4983480" cy="566928"/>
          </a:xfrm>
          <a:prstGeom prst="roundRect">
            <a:avLst>
              <a:gd name="adj" fmla="val 8000"/>
            </a:avLst>
          </a:prstGeom>
          <a:solidFill>
            <a:srgbClr val="1DB584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11880" y="1298448"/>
            <a:ext cx="4983480" cy="5669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>
                <a:solidFill>
                  <a:srgbClr val="FFFFFF"/>
                </a:solidFill>
                <a:latin typeface="Calibri"/>
              </a:rPr>
              <a:t>Уже более 50 разных наборов в продаже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2240280"/>
            <a:ext cx="2697480" cy="3063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kit_570_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2728341"/>
            <a:ext cx="2368296" cy="17762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974336"/>
            <a:ext cx="251460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>
                <a:solidFill>
                  <a:srgbClr val="6B7785"/>
                </a:solidFill>
                <a:latin typeface="Calibri"/>
              </a:rPr>
              <a:t>Плёночные конденсаторы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10712" y="2240280"/>
            <a:ext cx="2697480" cy="3063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kit_543_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304" y="2432304"/>
            <a:ext cx="2368296" cy="23682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502152" y="4974336"/>
            <a:ext cx="251460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>
                <a:solidFill>
                  <a:srgbClr val="6B7785"/>
                </a:solidFill>
                <a:latin typeface="Calibri"/>
              </a:rPr>
              <a:t>Разъёмы PLS / PLD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64224" y="2240280"/>
            <a:ext cx="2697480" cy="3063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kit_552_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8816" y="2432304"/>
            <a:ext cx="2368296" cy="236829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455664" y="4974336"/>
            <a:ext cx="251460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>
                <a:solidFill>
                  <a:srgbClr val="6B7785"/>
                </a:solidFill>
                <a:latin typeface="Calibri"/>
              </a:rPr>
              <a:t>Диодные мосты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317736" y="2240280"/>
            <a:ext cx="2697480" cy="3063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kit_533_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2328" y="2727415"/>
            <a:ext cx="2368296" cy="177807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409176" y="4974336"/>
            <a:ext cx="251460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>
                <a:solidFill>
                  <a:srgbClr val="6B7785"/>
                </a:solidFill>
                <a:latin typeface="Calibri"/>
              </a:rPr>
              <a:t>Винтовые клеммники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5532120"/>
            <a:ext cx="109728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158A64"/>
                </a:solidFill>
                <a:latin typeface="Calibri"/>
              </a:rPr>
              <a:t>На каждом наборе — место под ваш логотип и контакты (на фото — заглушка).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097280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>
                <a:solidFill>
                  <a:srgbClr val="1E2933"/>
                </a:solidFill>
                <a:latin typeface="Cambria"/>
              </a:rPr>
              <a:t>Внутри набора — вкладыш с вашими контактами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66547" y="1417320"/>
            <a:ext cx="3703320" cy="3611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4_car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139" y="1984560"/>
            <a:ext cx="3374136" cy="21665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7987" y="4700016"/>
            <a:ext cx="3520439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>
                <a:solidFill>
                  <a:srgbClr val="6B7785"/>
                </a:solidFill>
                <a:latin typeface="Calibri"/>
              </a:rPr>
              <a:t>Электролитические конденсаторы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44187" y="1417320"/>
            <a:ext cx="3703320" cy="3611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6_car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8779" y="1676288"/>
            <a:ext cx="3374136" cy="278304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35627" y="4700016"/>
            <a:ext cx="3520439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>
                <a:solidFill>
                  <a:srgbClr val="6B7785"/>
                </a:solidFill>
                <a:latin typeface="Calibri"/>
              </a:rPr>
              <a:t>Микросхемы: ОУ, ШИМ, память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1827" y="1417320"/>
            <a:ext cx="3703320" cy="3611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5_car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6419" y="2358621"/>
            <a:ext cx="3374136" cy="141838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313267" y="4700016"/>
            <a:ext cx="3520439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>
                <a:solidFill>
                  <a:srgbClr val="6B7785"/>
                </a:solidFill>
                <a:latin typeface="Calibri"/>
              </a:rPr>
              <a:t>Линейные регуляторы AMS1117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5440680"/>
            <a:ext cx="109728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>
                <a:solidFill>
                  <a:srgbClr val="158A64"/>
                </a:solidFill>
                <a:latin typeface="Calibri"/>
              </a:rPr>
              <a:t>На вкладыше каждого набора — строка с контактами. Сейчас наша — здесь размещаем вашу.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5156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>
                <a:solidFill>
                  <a:srgbClr val="1E2933"/>
                </a:solidFill>
                <a:latin typeface="Cambria"/>
              </a:rPr>
              <a:t>Кто покупает наборы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691640"/>
            <a:ext cx="10515600" cy="8412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051560" y="1892808"/>
            <a:ext cx="438912" cy="438912"/>
          </a:xfrm>
          <a:prstGeom prst="ellipse">
            <a:avLst/>
          </a:prstGeom>
          <a:solidFill>
            <a:srgbClr val="1DB5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874520"/>
            <a:ext cx="438912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83080" y="1810512"/>
            <a:ext cx="420624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>
                <a:solidFill>
                  <a:srgbClr val="1E2933"/>
                </a:solidFill>
                <a:latin typeface="Calibri"/>
              </a:rPr>
              <a:t>Радиолюбители и DIY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0" y="1810512"/>
            <a:ext cx="502920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>
                <a:solidFill>
                  <a:srgbClr val="6B7785"/>
                </a:solidFill>
                <a:latin typeface="Calibri"/>
              </a:rPr>
              <a:t>паяют, собирают устройства своими руками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2660904"/>
            <a:ext cx="10515600" cy="8412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51560" y="2862072"/>
            <a:ext cx="438912" cy="438912"/>
          </a:xfrm>
          <a:prstGeom prst="ellipse">
            <a:avLst/>
          </a:prstGeom>
          <a:solidFill>
            <a:srgbClr val="1DB5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51560" y="2843784"/>
            <a:ext cx="438912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83080" y="2779776"/>
            <a:ext cx="420624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>
                <a:solidFill>
                  <a:srgbClr val="1E2933"/>
                </a:solidFill>
                <a:latin typeface="Calibri"/>
              </a:rPr>
              <a:t>Инженеры-разработчики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6480" y="2779776"/>
            <a:ext cx="502920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>
                <a:solidFill>
                  <a:srgbClr val="6B7785"/>
                </a:solidFill>
                <a:latin typeface="Calibri"/>
              </a:rPr>
              <a:t>прототипы, макеты, отладка схем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" y="3630168"/>
            <a:ext cx="10515600" cy="8412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051560" y="3831336"/>
            <a:ext cx="438912" cy="438912"/>
          </a:xfrm>
          <a:prstGeom prst="ellipse">
            <a:avLst/>
          </a:prstGeom>
          <a:solidFill>
            <a:srgbClr val="1DB5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51560" y="3813048"/>
            <a:ext cx="438912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83080" y="3749040"/>
            <a:ext cx="420624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>
                <a:solidFill>
                  <a:srgbClr val="1E2933"/>
                </a:solidFill>
                <a:latin typeface="Calibri"/>
              </a:rPr>
              <a:t>Сервисы ремонта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26480" y="3749040"/>
            <a:ext cx="502920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>
                <a:solidFill>
                  <a:srgbClr val="6B7785"/>
                </a:solidFill>
                <a:latin typeface="Calibri"/>
              </a:rPr>
              <a:t>ремонт плат, бытовой и авто-электроники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2960" y="4599432"/>
            <a:ext cx="10515600" cy="8412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51560" y="4800600"/>
            <a:ext cx="438912" cy="438912"/>
          </a:xfrm>
          <a:prstGeom prst="ellipse">
            <a:avLst/>
          </a:prstGeom>
          <a:solidFill>
            <a:srgbClr val="1DB5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51560" y="4782312"/>
            <a:ext cx="438912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83080" y="4718304"/>
            <a:ext cx="420624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>
                <a:solidFill>
                  <a:srgbClr val="1E2933"/>
                </a:solidFill>
                <a:latin typeface="Calibri"/>
              </a:rPr>
              <a:t>Студенты и образование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26480" y="4718304"/>
            <a:ext cx="502920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>
                <a:solidFill>
                  <a:srgbClr val="6B7785"/>
                </a:solidFill>
                <a:latin typeface="Calibri"/>
              </a:rPr>
              <a:t>обучение, лабораторные, курсовые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2960" y="5568696"/>
            <a:ext cx="10515600" cy="8412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051560" y="5769864"/>
            <a:ext cx="438912" cy="438912"/>
          </a:xfrm>
          <a:prstGeom prst="ellipse">
            <a:avLst/>
          </a:prstGeom>
          <a:solidFill>
            <a:srgbClr val="1DB5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51560" y="5751576"/>
            <a:ext cx="438912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783080" y="5687568"/>
            <a:ext cx="420624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>
                <a:solidFill>
                  <a:srgbClr val="1E2933"/>
                </a:solidFill>
                <a:latin typeface="Calibri"/>
              </a:rPr>
              <a:t>Мелкосерийное производство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26480" y="5687568"/>
            <a:ext cx="502920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>
                <a:solidFill>
                  <a:srgbClr val="6B7785"/>
                </a:solidFill>
                <a:latin typeface="Calibri"/>
              </a:rPr>
              <a:t>запас популярных компонентов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5156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>
                <a:solidFill>
                  <a:srgbClr val="1E2933"/>
                </a:solidFill>
                <a:latin typeface="Cambria"/>
              </a:rPr>
              <a:t>Зачем им наборы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783080"/>
            <a:ext cx="5120640" cy="1783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88720" y="2148840"/>
            <a:ext cx="640080" cy="640080"/>
          </a:xfrm>
          <a:prstGeom prst="ellipse">
            <a:avLst/>
          </a:prstGeom>
          <a:solidFill>
            <a:srgbClr val="EC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88720" y="2148840"/>
            <a:ext cx="64008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>
                <a:solidFill>
                  <a:srgbClr val="158A64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57400" y="2167128"/>
            <a:ext cx="3566159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3"/>
                </a:solidFill>
                <a:latin typeface="Calibri"/>
              </a:rPr>
              <a:t>Прототипирование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7400" y="2715768"/>
            <a:ext cx="3566159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>
                <a:solidFill>
                  <a:srgbClr val="6B7785"/>
                </a:solidFill>
                <a:latin typeface="Calibri"/>
              </a:rPr>
              <a:t>быстро собрать и проверить схему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783080"/>
            <a:ext cx="5120640" cy="1783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629400" y="2148840"/>
            <a:ext cx="640080" cy="640080"/>
          </a:xfrm>
          <a:prstGeom prst="ellipse">
            <a:avLst/>
          </a:prstGeom>
          <a:solidFill>
            <a:srgbClr val="EC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629400" y="2148840"/>
            <a:ext cx="64008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>
                <a:solidFill>
                  <a:srgbClr val="158A64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79" y="2167128"/>
            <a:ext cx="3566159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3"/>
                </a:solidFill>
                <a:latin typeface="Calibri"/>
              </a:rPr>
              <a:t>Ремонт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79" y="2715768"/>
            <a:ext cx="3566159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>
                <a:solidFill>
                  <a:srgbClr val="6B7785"/>
                </a:solidFill>
                <a:latin typeface="Calibri"/>
              </a:rPr>
              <a:t>нужные детали всегда под рукой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" y="3886200"/>
            <a:ext cx="5120640" cy="1783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188720" y="4251960"/>
            <a:ext cx="640080" cy="640080"/>
          </a:xfrm>
          <a:prstGeom prst="ellipse">
            <a:avLst/>
          </a:prstGeom>
          <a:solidFill>
            <a:srgbClr val="EC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88720" y="4251960"/>
            <a:ext cx="64008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>
                <a:solidFill>
                  <a:srgbClr val="158A64"/>
                </a:solidFill>
                <a:latin typeface="Calibr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57400" y="4270248"/>
            <a:ext cx="3566159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3"/>
                </a:solidFill>
                <a:latin typeface="Calibri"/>
              </a:rPr>
              <a:t>Обучение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57400" y="4818888"/>
            <a:ext cx="3566159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>
                <a:solidFill>
                  <a:srgbClr val="6B7785"/>
                </a:solidFill>
                <a:latin typeface="Calibri"/>
              </a:rPr>
              <a:t>готовый набор для практики и опытов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63640" y="3886200"/>
            <a:ext cx="5120640" cy="1783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6629400" y="4251960"/>
            <a:ext cx="640080" cy="640080"/>
          </a:xfrm>
          <a:prstGeom prst="ellipse">
            <a:avLst/>
          </a:prstGeom>
          <a:solidFill>
            <a:srgbClr val="EC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629400" y="4251960"/>
            <a:ext cx="64008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>
                <a:solidFill>
                  <a:srgbClr val="158A64"/>
                </a:solidFill>
                <a:latin typeface="Calibr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98079" y="4270248"/>
            <a:ext cx="3566159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1E2933"/>
                </a:solidFill>
                <a:latin typeface="Calibri"/>
              </a:rPr>
              <a:t>Запас ЗИП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98079" y="4818888"/>
            <a:ext cx="3566159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>
                <a:solidFill>
                  <a:srgbClr val="6B7785"/>
                </a:solidFill>
                <a:latin typeface="Calibri"/>
              </a:rPr>
              <a:t>популярные компоненты про запас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5156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>
                <a:solidFill>
                  <a:srgbClr val="1E2933"/>
                </a:solidFill>
                <a:latin typeface="Cambria"/>
              </a:rPr>
              <a:t>Что даёт реклама на наборе</a:t>
            </a:r>
          </a:p>
        </p:txBody>
      </p:sp>
      <p:sp>
        <p:nvSpPr>
          <p:cNvPr id="4" name="Oval 3"/>
          <p:cNvSpPr/>
          <p:nvPr/>
        </p:nvSpPr>
        <p:spPr>
          <a:xfrm>
            <a:off x="914400" y="1755648"/>
            <a:ext cx="310896" cy="310896"/>
          </a:xfrm>
          <a:prstGeom prst="ellipse">
            <a:avLst/>
          </a:prstGeom>
          <a:solidFill>
            <a:srgbClr val="1DB5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96696" y="1837944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463040" y="1645920"/>
            <a:ext cx="402336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1">
                <a:solidFill>
                  <a:srgbClr val="1E2933"/>
                </a:solidFill>
                <a:latin typeface="Calibri"/>
              </a:rPr>
              <a:t>Целевой контакт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7840" y="1645920"/>
            <a:ext cx="566928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>
                <a:solidFill>
                  <a:srgbClr val="6B7785"/>
                </a:solidFill>
                <a:latin typeface="Calibri"/>
              </a:rPr>
              <a:t>попадает к тем, кто уже покупает электронику</a:t>
            </a:r>
          </a:p>
        </p:txBody>
      </p:sp>
      <p:sp>
        <p:nvSpPr>
          <p:cNvPr id="8" name="Oval 7"/>
          <p:cNvSpPr/>
          <p:nvPr/>
        </p:nvSpPr>
        <p:spPr>
          <a:xfrm>
            <a:off x="914400" y="2688336"/>
            <a:ext cx="310896" cy="310896"/>
          </a:xfrm>
          <a:prstGeom prst="ellipse">
            <a:avLst/>
          </a:prstGeom>
          <a:solidFill>
            <a:srgbClr val="1DB5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96696" y="2770632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463040" y="2578608"/>
            <a:ext cx="402336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1">
                <a:solidFill>
                  <a:srgbClr val="1E2933"/>
                </a:solidFill>
                <a:latin typeface="Calibri"/>
              </a:rPr>
              <a:t>Физический носитель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77840" y="2578608"/>
            <a:ext cx="566928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>
                <a:solidFill>
                  <a:srgbClr val="6B7785"/>
                </a:solidFill>
                <a:latin typeface="Calibri"/>
              </a:rPr>
              <a:t>вещь в руках, а не баннер в ленте</a:t>
            </a:r>
          </a:p>
        </p:txBody>
      </p:sp>
      <p:sp>
        <p:nvSpPr>
          <p:cNvPr id="12" name="Oval 11"/>
          <p:cNvSpPr/>
          <p:nvPr/>
        </p:nvSpPr>
        <p:spPr>
          <a:xfrm>
            <a:off x="914400" y="3621024"/>
            <a:ext cx="310896" cy="310896"/>
          </a:xfrm>
          <a:prstGeom prst="ellipse">
            <a:avLst/>
          </a:prstGeom>
          <a:solidFill>
            <a:srgbClr val="1DB5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996696" y="3703320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463040" y="3511296"/>
            <a:ext cx="402336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1">
                <a:solidFill>
                  <a:srgbClr val="1E2933"/>
                </a:solidFill>
                <a:latin typeface="Calibri"/>
              </a:rPr>
              <a:t>Долгий контакт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77840" y="3511296"/>
            <a:ext cx="566928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>
                <a:solidFill>
                  <a:srgbClr val="6B7785"/>
                </a:solidFill>
                <a:latin typeface="Calibri"/>
              </a:rPr>
              <a:t>набор хранится на столе месяцами</a:t>
            </a:r>
          </a:p>
        </p:txBody>
      </p:sp>
      <p:sp>
        <p:nvSpPr>
          <p:cNvPr id="16" name="Oval 15"/>
          <p:cNvSpPr/>
          <p:nvPr/>
        </p:nvSpPr>
        <p:spPr>
          <a:xfrm>
            <a:off x="914400" y="4553712"/>
            <a:ext cx="310896" cy="310896"/>
          </a:xfrm>
          <a:prstGeom prst="ellipse">
            <a:avLst/>
          </a:prstGeom>
          <a:solidFill>
            <a:srgbClr val="1DB5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96696" y="463600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463040" y="4443984"/>
            <a:ext cx="402336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1">
                <a:solidFill>
                  <a:srgbClr val="1E2933"/>
                </a:solidFill>
                <a:latin typeface="Calibri"/>
              </a:rPr>
              <a:t>Доверие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77840" y="4443984"/>
            <a:ext cx="566928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>
                <a:solidFill>
                  <a:srgbClr val="6B7785"/>
                </a:solidFill>
                <a:latin typeface="Calibri"/>
              </a:rPr>
              <a:t>реклама идёт вместе с рекомендацией продавца</a:t>
            </a:r>
          </a:p>
        </p:txBody>
      </p:sp>
      <p:sp>
        <p:nvSpPr>
          <p:cNvPr id="20" name="Oval 19"/>
          <p:cNvSpPr/>
          <p:nvPr/>
        </p:nvSpPr>
        <p:spPr>
          <a:xfrm>
            <a:off x="914400" y="5486400"/>
            <a:ext cx="310896" cy="310896"/>
          </a:xfrm>
          <a:prstGeom prst="ellipse">
            <a:avLst/>
          </a:prstGeom>
          <a:solidFill>
            <a:srgbClr val="1DB5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96696" y="5568696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463040" y="5376672"/>
            <a:ext cx="402336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1">
                <a:solidFill>
                  <a:srgbClr val="1E2933"/>
                </a:solidFill>
                <a:latin typeface="Calibri"/>
              </a:rPr>
              <a:t>Низкая цена контакта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77840" y="5376672"/>
            <a:ext cx="566928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>
                <a:solidFill>
                  <a:srgbClr val="6B7785"/>
                </a:solidFill>
                <a:latin typeface="Calibri"/>
              </a:rPr>
              <a:t>от 100 ₽ за размещение на наборе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502920"/>
            <a:ext cx="105156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>
                <a:solidFill>
                  <a:srgbClr val="1E2933"/>
                </a:solidFill>
                <a:latin typeface="Cambria"/>
              </a:rPr>
              <a:t>Варианты размещения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67715" y="1600200"/>
            <a:ext cx="3520440" cy="3703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67715" y="1600200"/>
            <a:ext cx="3520440" cy="1234440"/>
          </a:xfrm>
          <a:prstGeom prst="roundRect">
            <a:avLst>
              <a:gd name="adj" fmla="val 8000"/>
            </a:avLst>
          </a:prstGeom>
          <a:solidFill>
            <a:srgbClr val="1DB5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67715" y="2468880"/>
            <a:ext cx="3520440" cy="365760"/>
          </a:xfrm>
          <a:prstGeom prst="rect">
            <a:avLst/>
          </a:prstGeom>
          <a:solidFill>
            <a:srgbClr val="1DB5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96315" y="1691640"/>
            <a:ext cx="3063240" cy="1051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>
                <a:solidFill>
                  <a:srgbClr val="FFFFFF"/>
                </a:solidFill>
                <a:latin typeface="Cambria"/>
              </a:rPr>
              <a:t>100 ₽ / набор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7755" y="3035808"/>
            <a:ext cx="2880360" cy="21031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</a:pPr>
            <a:r>
              <a:rPr sz="1500" b="1">
                <a:solidFill>
                  <a:srgbClr val="1E2933"/>
                </a:solidFill>
                <a:latin typeface="Calibri"/>
              </a:rPr>
              <a:t>Ваш адрес и контакты на любом наборе.</a:t>
            </a:r>
          </a:p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>
                <a:solidFill>
                  <a:srgbClr val="6B7785"/>
                </a:solidFill>
                <a:latin typeface="Calibri"/>
              </a:rPr>
              <a:t>Просто, прозрачно, фиксированная цена.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5627" y="1600200"/>
            <a:ext cx="3520440" cy="3703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335627" y="1600200"/>
            <a:ext cx="3520440" cy="1234440"/>
          </a:xfrm>
          <a:prstGeom prst="roundRect">
            <a:avLst>
              <a:gd name="adj" fmla="val 8000"/>
            </a:avLst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35627" y="2468880"/>
            <a:ext cx="3520440" cy="365760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64227" y="1691640"/>
            <a:ext cx="3063240" cy="1051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1">
                <a:solidFill>
                  <a:srgbClr val="FFFFFF"/>
                </a:solidFill>
                <a:latin typeface="Cambria"/>
              </a:rPr>
              <a:t>Компоненты
бесплатно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55667" y="3035808"/>
            <a:ext cx="2880360" cy="21031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</a:pPr>
            <a:r>
              <a:rPr sz="1500" b="1">
                <a:solidFill>
                  <a:srgbClr val="1E2933"/>
                </a:solidFill>
                <a:latin typeface="Calibri"/>
              </a:rPr>
              <a:t>Даёте компоненты для наборов бесплатно — и ваши контакты размещаем тоже бесплатно.</a:t>
            </a:r>
          </a:p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>
                <a:solidFill>
                  <a:srgbClr val="6B7785"/>
                </a:solidFill>
                <a:latin typeface="Calibri"/>
              </a:rPr>
              <a:t>Выгодно поставщикам и производителям.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03539" y="1600200"/>
            <a:ext cx="3520440" cy="3703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8203539" y="1600200"/>
            <a:ext cx="3520440" cy="1234440"/>
          </a:xfrm>
          <a:prstGeom prst="roundRect">
            <a:avLst>
              <a:gd name="adj" fmla="val 8000"/>
            </a:avLst>
          </a:prstGeom>
          <a:solidFill>
            <a:srgbClr val="0E1B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203539" y="2468880"/>
            <a:ext cx="3520440" cy="365760"/>
          </a:xfrm>
          <a:prstGeom prst="rect">
            <a:avLst/>
          </a:prstGeom>
          <a:solidFill>
            <a:srgbClr val="0E1B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432139" y="1691640"/>
            <a:ext cx="3063240" cy="1051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>
                <a:solidFill>
                  <a:srgbClr val="FFFFFF"/>
                </a:solidFill>
                <a:latin typeface="Cambria"/>
              </a:rPr>
              <a:t>Ваши
предложения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23579" y="3035808"/>
            <a:ext cx="2880360" cy="21031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</a:pPr>
            <a:r>
              <a:rPr sz="1500" b="1">
                <a:solidFill>
                  <a:srgbClr val="1E2933"/>
                </a:solidFill>
                <a:latin typeface="Calibri"/>
              </a:rPr>
              <a:t>Предложите свои условия — обсудим индивидуально.</a:t>
            </a:r>
          </a:p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>
                <a:solidFill>
                  <a:srgbClr val="6B7785"/>
                </a:solidFill>
                <a:latin typeface="Calibri"/>
              </a:rPr>
              <a:t>Открыты к бартеру и нестандартным форматам.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5532120"/>
            <a:ext cx="1051560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>
                <a:solidFill>
                  <a:srgbClr val="158A64"/>
                </a:solidFill>
                <a:latin typeface="Calibri"/>
              </a:rPr>
              <a:t>На каждый набор попадает ВАШ адрес и контакты — их видит покупатель.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457200"/>
            <a:ext cx="1051560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>
                <a:solidFill>
                  <a:srgbClr val="1E2933"/>
                </a:solidFill>
                <a:latin typeface="Cambria"/>
              </a:rPr>
              <a:t>Соберём набор под ваши задачи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98448"/>
            <a:ext cx="7040880" cy="548640"/>
          </a:xfrm>
          <a:prstGeom prst="roundRect">
            <a:avLst>
              <a:gd name="adj" fmla="val 8000"/>
            </a:avLst>
          </a:prstGeom>
          <a:solidFill>
            <a:srgbClr val="ECF5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51560" y="1298448"/>
            <a:ext cx="667512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158A64"/>
                </a:solidFill>
                <a:latin typeface="Calibri"/>
              </a:rPr>
              <a:t>Производим наборы по вашему техническому заданию (ТЗ)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011680"/>
            <a:ext cx="1051560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24128" y="2139696"/>
            <a:ext cx="402336" cy="402336"/>
          </a:xfrm>
          <a:prstGeom prst="ellipse">
            <a:avLst/>
          </a:prstGeom>
          <a:solidFill>
            <a:srgbClr val="1DB5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24128" y="2121408"/>
            <a:ext cx="402336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27632" y="2066544"/>
            <a:ext cx="448056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>
                <a:solidFill>
                  <a:srgbClr val="1E2933"/>
                </a:solidFill>
                <a:latin typeface="Calibri"/>
              </a:rPr>
              <a:t>Состав — по вашему списку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72200" y="2066544"/>
            <a:ext cx="502920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>
                <a:solidFill>
                  <a:srgbClr val="6B7785"/>
                </a:solidFill>
                <a:latin typeface="Calibri"/>
              </a:rPr>
              <a:t>любой BOM: номиналы, количество, бренды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2779776"/>
            <a:ext cx="1051560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024128" y="2907792"/>
            <a:ext cx="402336" cy="402336"/>
          </a:xfrm>
          <a:prstGeom prst="ellipse">
            <a:avLst/>
          </a:prstGeom>
          <a:solidFill>
            <a:srgbClr val="1DB5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24128" y="2889504"/>
            <a:ext cx="402336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27632" y="2834640"/>
            <a:ext cx="448056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>
                <a:solidFill>
                  <a:srgbClr val="1E2933"/>
                </a:solidFill>
                <a:latin typeface="Calibri"/>
              </a:rPr>
              <a:t>Компоненты со складов в России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2834640"/>
            <a:ext cx="502920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>
                <a:solidFill>
                  <a:srgbClr val="6B7785"/>
                </a:solidFill>
                <a:latin typeface="Calibri"/>
              </a:rPr>
              <a:t>подберём и поставим нужное из наличия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3547872"/>
            <a:ext cx="1051560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1024128" y="3675887"/>
            <a:ext cx="402336" cy="402336"/>
          </a:xfrm>
          <a:prstGeom prst="ellipse">
            <a:avLst/>
          </a:prstGeom>
          <a:solidFill>
            <a:srgbClr val="1DB5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24128" y="3657599"/>
            <a:ext cx="402336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27632" y="3602736"/>
            <a:ext cx="448056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>
                <a:solidFill>
                  <a:srgbClr val="1E2933"/>
                </a:solidFill>
                <a:latin typeface="Calibri"/>
              </a:rPr>
              <a:t>Ваш брендинг на вкладыше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72200" y="3602736"/>
            <a:ext cx="502920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>
                <a:solidFill>
                  <a:srgbClr val="6B7785"/>
                </a:solidFill>
                <a:latin typeface="Calibri"/>
              </a:rPr>
              <a:t>логотип, контакты, QR-код, описание набора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2960" y="4315968"/>
            <a:ext cx="1051560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24128" y="4443983"/>
            <a:ext cx="402336" cy="402336"/>
          </a:xfrm>
          <a:prstGeom prst="ellipse">
            <a:avLst/>
          </a:prstGeom>
          <a:solidFill>
            <a:srgbClr val="1DB5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24128" y="4425696"/>
            <a:ext cx="402336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27632" y="4370831"/>
            <a:ext cx="448056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>
                <a:solidFill>
                  <a:srgbClr val="1E2933"/>
                </a:solidFill>
                <a:latin typeface="Calibri"/>
              </a:rPr>
              <a:t>Своя фасовка и маркировка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72200" y="4370831"/>
            <a:ext cx="502920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>
                <a:solidFill>
                  <a:srgbClr val="6B7785"/>
                </a:solidFill>
                <a:latin typeface="Calibri"/>
              </a:rPr>
              <a:t>органайзер, нумерация ячеек, упаковка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22960" y="5084064"/>
            <a:ext cx="1051560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1024128" y="5212079"/>
            <a:ext cx="402336" cy="402336"/>
          </a:xfrm>
          <a:prstGeom prst="ellipse">
            <a:avLst/>
          </a:prstGeom>
          <a:solidFill>
            <a:srgbClr val="1DB5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24128" y="5193792"/>
            <a:ext cx="402336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27632" y="5138927"/>
            <a:ext cx="448056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>
                <a:solidFill>
                  <a:srgbClr val="1E2933"/>
                </a:solidFill>
                <a:latin typeface="Calibri"/>
              </a:rPr>
              <a:t>От прототипа до мелкой серии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172200" y="5138927"/>
            <a:ext cx="502920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>
                <a:solidFill>
                  <a:srgbClr val="6B7785"/>
                </a:solidFill>
                <a:latin typeface="Calibri"/>
              </a:rPr>
              <a:t>от единичных наборов до тиража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22960" y="5897879"/>
            <a:ext cx="10515600" cy="658368"/>
          </a:xfrm>
          <a:prstGeom prst="roundRect">
            <a:avLst>
              <a:gd name="adj" fmla="val 8000"/>
            </a:avLst>
          </a:prstGeom>
          <a:solidFill>
            <a:srgbClr val="0E1B2C"/>
          </a:solidFill>
          <a:ln>
            <a:noFill/>
          </a:ln>
          <a:effectLst>
            <a:outerShdw blurRad="90000" dist="40000" dir="5400000" rotWithShape="0">
              <a:srgbClr val="1E2933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097280" y="5897879"/>
            <a:ext cx="10058400" cy="6583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FFFFFF"/>
                </a:solidFill>
                <a:latin typeface="Calibri"/>
              </a:rPr>
              <a:t>Пришлите ТЗ — рассчитаем состав и стоимость.  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60" y="5897879"/>
            <a:ext cx="10149840" cy="6583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1DB584"/>
                </a:solidFill>
                <a:latin typeface="Calibri"/>
              </a:rPr>
              <a:t>ilja78@commarketru.com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461</Words>
  <Application>Microsoft Office PowerPoint</Application>
  <PresentationFormat>Широкоэкранный</PresentationFormat>
  <Paragraphs>103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Cambria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Илья Лебедев</cp:lastModifiedBy>
  <cp:revision>2</cp:revision>
  <dcterms:created xsi:type="dcterms:W3CDTF">2013-01-27T09:14:16Z</dcterms:created>
  <dcterms:modified xsi:type="dcterms:W3CDTF">2026-09-27T08:43:16Z</dcterms:modified>
  <cp:category/>
</cp:coreProperties>
</file>